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708"/>
    <a:srgbClr val="460C24"/>
    <a:srgbClr val="B1A7A6"/>
    <a:srgbClr val="0B090A"/>
    <a:srgbClr val="D6D5C9"/>
    <a:srgbClr val="B9BAA3"/>
    <a:srgbClr val="FBC3B8"/>
    <a:srgbClr val="FCF3C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0" autoAdjust="0"/>
  </p:normalViewPr>
  <p:slideViewPr>
    <p:cSldViewPr snapToGrid="0">
      <p:cViewPr varScale="1">
        <p:scale>
          <a:sx n="97" d="100"/>
          <a:sy n="97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D071E-7AE8-458B-A09C-59957281A6A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42935-947C-43FC-B5FC-1505C18143A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64C30-F3A4-45E4-C75B-C15F30E234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514" y="3166711"/>
            <a:ext cx="11190972" cy="1248026"/>
          </a:xfrm>
        </p:spPr>
        <p:txBody>
          <a:bodyPr anchor="t">
            <a:noAutofit/>
          </a:bodyPr>
          <a:lstStyle>
            <a:lvl1pPr algn="ctr">
              <a:defRPr sz="72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C13428-50FD-E0E8-17AE-E19DE85F3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514" y="2437381"/>
            <a:ext cx="11190972" cy="729330"/>
          </a:xfrm>
        </p:spPr>
        <p:txBody>
          <a:bodyPr anchor="b"/>
          <a:lstStyle>
            <a:lvl1pPr marL="0" indent="0" algn="ctr">
              <a:buNone/>
              <a:defRPr sz="3200">
                <a:solidFill>
                  <a:srgbClr val="B9BAA3"/>
                </a:solidFill>
                <a:latin typeface="Montserra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1FB297-AFD0-3DD2-805C-3EC3034D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B43-68FD-45EA-91D7-D1BF92CD6EE7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F7DF44-199F-5744-227C-D242EB93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992C97-4BFC-6846-C6EB-F626B461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04214-3513-0208-78A0-3A35C4B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CBED84-321B-A372-D06E-E84E6CCF3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ACA90-10FA-63C3-BBC6-6F782E6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D822-5BFC-4DA4-AF35-85B7865534E2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656D5A-69AF-A58C-E3B6-0B22716A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BBC72E-1D86-52B9-8E51-5171DE7C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EA6DB51-55F8-5F18-CA2D-6F60554EA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C1BF89-8F0E-A436-0B43-E9AD9316E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1C5601-D11E-3F4F-E6DE-F31E8C5D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743A-F969-46BA-B4F5-7B3FF49F4116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297CF2-FFF5-2091-02BD-C4EFC974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7ADE6-64B7-47FB-A206-F754E2EA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C14DF-29DF-A3B7-E022-72B27FE4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59" y="247582"/>
            <a:ext cx="11655392" cy="866909"/>
          </a:xfrm>
        </p:spPr>
        <p:txBody>
          <a:bodyPr/>
          <a:lstStyle>
            <a:lvl1pPr>
              <a:defRPr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19CCD-1A29-2A29-DE54-01B542BB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059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FA71EC8-7F49-4C85-BAFB-5116BCC7F60E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17817E-2367-907B-10AF-5666443B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3878" y="6356350"/>
            <a:ext cx="5884244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8495A-F73C-CEFC-7153-E3C7579A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51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B721EA5-DC33-41D0-B505-90A56285DAF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EC948-F376-514A-741D-ED607C19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11DAB6-C7B2-ECCB-B599-E157769B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B1A7A6"/>
                </a:solidFill>
                <a:latin typeface="Montserrat Light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4E261-5D8C-0F77-1271-8066F597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AEDA-A9BC-46D9-9BB1-992972CE7FB6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906AE-66BB-6ED2-EA0B-8A30525B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820F69-7722-48AE-3304-FE382516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8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1E2E3-7651-A3F0-CC03-BFD49F28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9FA8B-03A3-A464-E6F3-6D699E273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5738B7-52F9-A844-B7F2-4755B8378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550637-AE09-6B33-A390-853748E2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45F7-49AB-42C7-8E2E-423DD6272E72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61961-CAB1-1973-1BBD-EB097FB2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825011-AE83-CC97-99FC-77DC0BF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1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17A26-7AF1-2434-BD54-08B8F784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DB3302-F393-2FDD-5D21-B31B29CB4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C13F5E-21FD-EA70-E8E8-D1E887FF1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7E1C18-EF77-1500-FDF9-5247CF6EF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451CD7-423E-C5A1-8C16-D30FC3464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A15BAD-8D22-019B-16BF-3B9CE10A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018E-46A7-4DE3-8293-40697F3F44D7}" type="datetime1">
              <a:rPr lang="en-US" smtClean="0"/>
              <a:t>2/22/2023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834835-19E5-5138-8295-201196F0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429397-A981-FE23-5B78-46AC045B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21F81-1DCC-6682-C44A-B8E09CD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3919E2-3DC5-792E-F0B5-3572E5BD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E091-F55F-4A83-A8D0-09D17ED9C103}" type="datetime1">
              <a:rPr lang="en-US" smtClean="0"/>
              <a:t>2/22/2023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BCB740-FE25-AE6D-D845-A42E5E73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1F7C6D-2C5F-D2FC-7C5D-3D1AD62E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5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54870A-289E-173F-B5E6-6253F1A9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D4D6-9F6C-42A9-8D67-EEC4074C23D4}" type="datetime1">
              <a:rPr lang="en-US" smtClean="0"/>
              <a:t>2/22/2023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D0EEE0-CD9F-5323-8193-ACC82AEA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F42FA8-5133-0F7C-42AD-F7968B58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6388A-57A9-FF38-3387-67A2C2DD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466614-6904-DE1A-50E7-E58403E7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E7950D-C7C3-518F-0614-DC3030BA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CD3432-4D12-1712-BADF-901A0A6F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9E65-A718-48C3-B3D5-980AD7DB3D20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118D2A-7978-93A3-2DF4-AFE802ED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90BAD8-17A1-E9A6-C88C-BFE617FB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CB5AC-7571-9A06-0DD6-BF0064E7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6F3212-7D02-C901-A59B-7F61D0D7A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BCD10B-D6DD-214E-B26C-F92D229B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60953A-DED4-D41D-581B-0789F922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88686-EE06-48E1-ACE5-48CA3660A6EE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7FF620-EF7F-2131-316C-E75D9F11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E120DC-498A-397C-D786-D463F6B8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693D373-C6EB-D97A-411D-EBCE8FD4848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7046BD-236B-C6FD-119F-3B78F93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30F044-D5BE-396C-87B4-547A2E66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F1F44D-A8CF-4721-4DB3-7E814A372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4BD-3E17-44D5-B32A-BCC5A7C8EE83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27FC46-6E38-4A85-88D7-4E78AA9A8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CF9D71-55A7-0A24-DF1F-68E0C958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9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F69615-5B8F-4C33-96C6-7D2A5BE7F7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LE CHAT NOIR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078C1-10CC-A380-1C57-490F49D8A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Game Play Features</a:t>
            </a:r>
          </a:p>
        </p:txBody>
      </p:sp>
    </p:spTree>
    <p:extLst>
      <p:ext uri="{BB962C8B-B14F-4D97-AF65-F5344CB8AC3E}">
        <p14:creationId xmlns:p14="http://schemas.microsoft.com/office/powerpoint/2010/main" val="423883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Explore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10</a:t>
            </a:fld>
            <a:endParaRPr lang="en-US"/>
          </a:p>
        </p:txBody>
      </p:sp>
      <p:sp>
        <p:nvSpPr>
          <p:cNvPr id="31" name="Rectangle : avec coin rogné 30">
            <a:extLst>
              <a:ext uri="{FF2B5EF4-FFF2-40B4-BE49-F238E27FC236}">
                <a16:creationId xmlns:a16="http://schemas.microsoft.com/office/drawing/2014/main" id="{D916631A-CDCF-CE4D-13DA-9C772F83E32C}"/>
              </a:ext>
            </a:extLst>
          </p:cNvPr>
          <p:cNvSpPr/>
          <p:nvPr/>
        </p:nvSpPr>
        <p:spPr>
          <a:xfrm>
            <a:off x="295747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1BDF40-9735-ADFB-2440-C36DED6E7514}"/>
              </a:ext>
            </a:extLst>
          </p:cNvPr>
          <p:cNvSpPr/>
          <p:nvPr/>
        </p:nvSpPr>
        <p:spPr>
          <a:xfrm>
            <a:off x="205712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7CBA004-5FCC-15F3-1047-FFB1588761D3}"/>
              </a:ext>
            </a:extLst>
          </p:cNvPr>
          <p:cNvSpPr txBox="1"/>
          <p:nvPr/>
        </p:nvSpPr>
        <p:spPr>
          <a:xfrm>
            <a:off x="360431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EXPLORE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45" name="Rectangle : avec coin rogné 44">
            <a:extLst>
              <a:ext uri="{FF2B5EF4-FFF2-40B4-BE49-F238E27FC236}">
                <a16:creationId xmlns:a16="http://schemas.microsoft.com/office/drawing/2014/main" id="{366A673F-6F3E-7389-315E-7B89D1DBC3EC}"/>
              </a:ext>
            </a:extLst>
          </p:cNvPr>
          <p:cNvSpPr/>
          <p:nvPr/>
        </p:nvSpPr>
        <p:spPr>
          <a:xfrm>
            <a:off x="3458047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3BB5DA-2BDC-21DE-F171-87412A20ED9D}"/>
              </a:ext>
            </a:extLst>
          </p:cNvPr>
          <p:cNvSpPr/>
          <p:nvPr/>
        </p:nvSpPr>
        <p:spPr>
          <a:xfrm>
            <a:off x="3368012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3FD93C0-00F1-96E1-FDAD-67593CE3E78C}"/>
              </a:ext>
            </a:extLst>
          </p:cNvPr>
          <p:cNvSpPr txBox="1"/>
          <p:nvPr/>
        </p:nvSpPr>
        <p:spPr>
          <a:xfrm>
            <a:off x="3522731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OBSERV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48" name="Rectangle : avec coin rogné 47">
            <a:extLst>
              <a:ext uri="{FF2B5EF4-FFF2-40B4-BE49-F238E27FC236}">
                <a16:creationId xmlns:a16="http://schemas.microsoft.com/office/drawing/2014/main" id="{98886153-07E8-9F88-44E6-373187E1D5A4}"/>
              </a:ext>
            </a:extLst>
          </p:cNvPr>
          <p:cNvSpPr/>
          <p:nvPr/>
        </p:nvSpPr>
        <p:spPr>
          <a:xfrm>
            <a:off x="6448897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47CA38-1AA9-20CB-4EBD-622C082A0C42}"/>
              </a:ext>
            </a:extLst>
          </p:cNvPr>
          <p:cNvSpPr/>
          <p:nvPr/>
        </p:nvSpPr>
        <p:spPr>
          <a:xfrm>
            <a:off x="6358862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1CFD865-46BA-3B00-347C-7F8A659F7F00}"/>
              </a:ext>
            </a:extLst>
          </p:cNvPr>
          <p:cNvSpPr txBox="1"/>
          <p:nvPr/>
        </p:nvSpPr>
        <p:spPr>
          <a:xfrm>
            <a:off x="6513581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>
                <a:solidFill>
                  <a:srgbClr val="B1A7A6"/>
                </a:solidFill>
                <a:latin typeface="Midspicy" panose="02000500000000000000" pitchFamily="2" charset="0"/>
              </a:rPr>
              <a:t>WALK</a:t>
            </a:r>
            <a:endParaRPr lang="en-US" sz="280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51" name="Rectangle : avec coin rogné 50">
            <a:extLst>
              <a:ext uri="{FF2B5EF4-FFF2-40B4-BE49-F238E27FC236}">
                <a16:creationId xmlns:a16="http://schemas.microsoft.com/office/drawing/2014/main" id="{4D45B0FB-B934-E2BA-2A09-8C1431A49637}"/>
              </a:ext>
            </a:extLst>
          </p:cNvPr>
          <p:cNvSpPr/>
          <p:nvPr/>
        </p:nvSpPr>
        <p:spPr>
          <a:xfrm>
            <a:off x="9611197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D75713-6319-E85C-BDFB-FB8420649AE1}"/>
              </a:ext>
            </a:extLst>
          </p:cNvPr>
          <p:cNvSpPr/>
          <p:nvPr/>
        </p:nvSpPr>
        <p:spPr>
          <a:xfrm>
            <a:off x="9521162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2C9C016-A131-7552-F3D0-F0613A4815A2}"/>
              </a:ext>
            </a:extLst>
          </p:cNvPr>
          <p:cNvSpPr txBox="1"/>
          <p:nvPr/>
        </p:nvSpPr>
        <p:spPr>
          <a:xfrm>
            <a:off x="9675881" y="2983450"/>
            <a:ext cx="2136492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LOOK AROUND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77C0478-53BD-AEB8-7B7B-811962A112FC}"/>
              </a:ext>
            </a:extLst>
          </p:cNvPr>
          <p:cNvCxnSpPr>
            <a:stCxn id="33" idx="3"/>
            <a:endCxn id="46" idx="1"/>
          </p:cNvCxnSpPr>
          <p:nvPr/>
        </p:nvCxnSpPr>
        <p:spPr>
          <a:xfrm>
            <a:off x="2586960" y="3442472"/>
            <a:ext cx="781052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BB566051-966A-4C31-34A5-580194E64FE0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>
            <a:off x="5749260" y="3442472"/>
            <a:ext cx="609602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3E8F7FB3-574B-92FB-0A9B-5489E36004B2}"/>
              </a:ext>
            </a:extLst>
          </p:cNvPr>
          <p:cNvCxnSpPr>
            <a:stCxn id="49" idx="3"/>
            <a:endCxn id="52" idx="1"/>
          </p:cNvCxnSpPr>
          <p:nvPr/>
        </p:nvCxnSpPr>
        <p:spPr>
          <a:xfrm>
            <a:off x="8740110" y="3442472"/>
            <a:ext cx="781052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60">
            <a:extLst>
              <a:ext uri="{FF2B5EF4-FFF2-40B4-BE49-F238E27FC236}">
                <a16:creationId xmlns:a16="http://schemas.microsoft.com/office/drawing/2014/main" id="{B0DC5BDC-C93E-3509-5745-48250610A750}"/>
              </a:ext>
            </a:extLst>
          </p:cNvPr>
          <p:cNvCxnSpPr>
            <a:cxnSpLocks/>
            <a:stCxn id="52" idx="2"/>
            <a:endCxn id="33" idx="2"/>
          </p:cNvCxnSpPr>
          <p:nvPr/>
        </p:nvCxnSpPr>
        <p:spPr>
          <a:xfrm rot="5400000">
            <a:off x="6054061" y="-630373"/>
            <a:ext cx="12700" cy="9315450"/>
          </a:xfrm>
          <a:prstGeom prst="bentConnector3">
            <a:avLst>
              <a:gd name="adj1" fmla="val 4200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Interact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 : avec coin rogné 1">
            <a:extLst>
              <a:ext uri="{FF2B5EF4-FFF2-40B4-BE49-F238E27FC236}">
                <a16:creationId xmlns:a16="http://schemas.microsoft.com/office/drawing/2014/main" id="{BF203B18-2305-8B60-3C91-D61A7963C437}"/>
              </a:ext>
            </a:extLst>
          </p:cNvPr>
          <p:cNvSpPr/>
          <p:nvPr/>
        </p:nvSpPr>
        <p:spPr>
          <a:xfrm>
            <a:off x="623403" y="218441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6518D4-A1D7-500F-A711-29BEE9AA241B}"/>
              </a:ext>
            </a:extLst>
          </p:cNvPr>
          <p:cNvSpPr/>
          <p:nvPr/>
        </p:nvSpPr>
        <p:spPr>
          <a:xfrm>
            <a:off x="533368" y="208933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AAE3C4-35E1-9E9C-E410-8D4C00D0FCA2}"/>
              </a:ext>
            </a:extLst>
          </p:cNvPr>
          <p:cNvSpPr txBox="1"/>
          <p:nvPr/>
        </p:nvSpPr>
        <p:spPr>
          <a:xfrm>
            <a:off x="688087" y="2184414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INTERACT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8" name="Rectangle : avec coin rogné 7">
            <a:extLst>
              <a:ext uri="{FF2B5EF4-FFF2-40B4-BE49-F238E27FC236}">
                <a16:creationId xmlns:a16="http://schemas.microsoft.com/office/drawing/2014/main" id="{1CCBB3C7-E35B-BC8D-B9C8-6C1DAF1E4661}"/>
              </a:ext>
            </a:extLst>
          </p:cNvPr>
          <p:cNvSpPr/>
          <p:nvPr/>
        </p:nvSpPr>
        <p:spPr>
          <a:xfrm>
            <a:off x="3517819" y="218441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97570-2AC5-7806-ECBE-BEDBD9FEFB34}"/>
              </a:ext>
            </a:extLst>
          </p:cNvPr>
          <p:cNvSpPr/>
          <p:nvPr/>
        </p:nvSpPr>
        <p:spPr>
          <a:xfrm>
            <a:off x="3427784" y="208933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8D99F6-DC9F-5970-8E94-3BFA16043EF5}"/>
              </a:ext>
            </a:extLst>
          </p:cNvPr>
          <p:cNvSpPr txBox="1"/>
          <p:nvPr/>
        </p:nvSpPr>
        <p:spPr>
          <a:xfrm>
            <a:off x="3582503" y="2215191"/>
            <a:ext cx="2136492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SELECT </a:t>
            </a: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1" name="Rectangle : avec coin rogné 10">
            <a:extLst>
              <a:ext uri="{FF2B5EF4-FFF2-40B4-BE49-F238E27FC236}">
                <a16:creationId xmlns:a16="http://schemas.microsoft.com/office/drawing/2014/main" id="{8F205AD9-4349-5A62-5F9B-F5F72A57D4E3}"/>
              </a:ext>
            </a:extLst>
          </p:cNvPr>
          <p:cNvSpPr/>
          <p:nvPr/>
        </p:nvSpPr>
        <p:spPr>
          <a:xfrm>
            <a:off x="3517819" y="4306829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E2BA6-2607-8F0C-C2C9-E03B45F7E8F9}"/>
              </a:ext>
            </a:extLst>
          </p:cNvPr>
          <p:cNvSpPr/>
          <p:nvPr/>
        </p:nvSpPr>
        <p:spPr>
          <a:xfrm>
            <a:off x="3427784" y="4211748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67BA66-B21D-2BFB-F276-B575BD3F5063}"/>
              </a:ext>
            </a:extLst>
          </p:cNvPr>
          <p:cNvSpPr txBox="1"/>
          <p:nvPr/>
        </p:nvSpPr>
        <p:spPr>
          <a:xfrm>
            <a:off x="3582503" y="4337606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COLLECT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6" name="Rectangle : avec coin rogné 15">
            <a:extLst>
              <a:ext uri="{FF2B5EF4-FFF2-40B4-BE49-F238E27FC236}">
                <a16:creationId xmlns:a16="http://schemas.microsoft.com/office/drawing/2014/main" id="{85E037BF-8CDA-90FF-3A38-F4D16B728251}"/>
              </a:ext>
            </a:extLst>
          </p:cNvPr>
          <p:cNvSpPr/>
          <p:nvPr/>
        </p:nvSpPr>
        <p:spPr>
          <a:xfrm>
            <a:off x="6531152" y="218441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E7894-8D45-E4C3-DF6B-026E51BED520}"/>
              </a:ext>
            </a:extLst>
          </p:cNvPr>
          <p:cNvSpPr/>
          <p:nvPr/>
        </p:nvSpPr>
        <p:spPr>
          <a:xfrm>
            <a:off x="6441117" y="208933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7E8FAD-F286-FCB1-9092-ACBDE371FAB0}"/>
              </a:ext>
            </a:extLst>
          </p:cNvPr>
          <p:cNvSpPr txBox="1"/>
          <p:nvPr/>
        </p:nvSpPr>
        <p:spPr>
          <a:xfrm>
            <a:off x="6595836" y="2184414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ANALYSE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20" name="Rectangle : avec coin rogné 19">
            <a:extLst>
              <a:ext uri="{FF2B5EF4-FFF2-40B4-BE49-F238E27FC236}">
                <a16:creationId xmlns:a16="http://schemas.microsoft.com/office/drawing/2014/main" id="{E2E0BFBB-2BAE-617E-CB75-9C20085058DE}"/>
              </a:ext>
            </a:extLst>
          </p:cNvPr>
          <p:cNvSpPr/>
          <p:nvPr/>
        </p:nvSpPr>
        <p:spPr>
          <a:xfrm>
            <a:off x="9540356" y="218441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C14D0-C413-1A88-CD80-FF441A4AF756}"/>
              </a:ext>
            </a:extLst>
          </p:cNvPr>
          <p:cNvSpPr/>
          <p:nvPr/>
        </p:nvSpPr>
        <p:spPr>
          <a:xfrm>
            <a:off x="9450321" y="208933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C096AFE-929D-9214-6512-845D28067755}"/>
              </a:ext>
            </a:extLst>
          </p:cNvPr>
          <p:cNvSpPr txBox="1"/>
          <p:nvPr/>
        </p:nvSpPr>
        <p:spPr>
          <a:xfrm>
            <a:off x="9605040" y="2215191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FIND CLUE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A9EA08E-60CA-0210-B2AF-ED8123E487E4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914616" y="2674213"/>
            <a:ext cx="513168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6BE8037-5D61-125B-7451-F9D8C12432B6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5809032" y="2674213"/>
            <a:ext cx="632085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A589ECF6-7125-8CCD-7A55-C8F6E217F1A5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 flipV="1">
            <a:off x="5809032" y="3259093"/>
            <a:ext cx="1822709" cy="1537535"/>
          </a:xfrm>
          <a:prstGeom prst="bentConnector2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974444D4-E7B1-F49D-8B36-F159CC10CDF1}"/>
              </a:ext>
            </a:extLst>
          </p:cNvPr>
          <p:cNvCxnSpPr>
            <a:stCxn id="17" idx="0"/>
            <a:endCxn id="3" idx="0"/>
          </p:cNvCxnSpPr>
          <p:nvPr/>
        </p:nvCxnSpPr>
        <p:spPr>
          <a:xfrm rot="16200000" flipV="1">
            <a:off x="4677867" y="-864542"/>
            <a:ext cx="12700" cy="5907749"/>
          </a:xfrm>
          <a:prstGeom prst="bentConnector3">
            <a:avLst>
              <a:gd name="adj1" fmla="val 5400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FB97934B-5A56-535D-CF0A-533B8799B4BE}"/>
              </a:ext>
            </a:extLst>
          </p:cNvPr>
          <p:cNvCxnSpPr>
            <a:stCxn id="21" idx="2"/>
            <a:endCxn id="3" idx="2"/>
          </p:cNvCxnSpPr>
          <p:nvPr/>
        </p:nvCxnSpPr>
        <p:spPr>
          <a:xfrm rot="5400000">
            <a:off x="6182469" y="-1199383"/>
            <a:ext cx="12700" cy="8916953"/>
          </a:xfrm>
          <a:prstGeom prst="bentConnector3">
            <a:avLst>
              <a:gd name="adj1" fmla="val 20700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49AEE7A-1530-3A6C-7472-87F55B566E9A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8822365" y="2674213"/>
            <a:ext cx="627956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29387F6-F66C-D312-F85B-D584320FB996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4618408" y="3259093"/>
            <a:ext cx="0" cy="952655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5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Link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 : avec coin rogné 1">
            <a:extLst>
              <a:ext uri="{FF2B5EF4-FFF2-40B4-BE49-F238E27FC236}">
                <a16:creationId xmlns:a16="http://schemas.microsoft.com/office/drawing/2014/main" id="{BF203B18-2305-8B60-3C91-D61A7963C437}"/>
              </a:ext>
            </a:extLst>
          </p:cNvPr>
          <p:cNvSpPr/>
          <p:nvPr/>
        </p:nvSpPr>
        <p:spPr>
          <a:xfrm>
            <a:off x="623403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6518D4-A1D7-500F-A711-29BEE9AA241B}"/>
              </a:ext>
            </a:extLst>
          </p:cNvPr>
          <p:cNvSpPr/>
          <p:nvPr/>
        </p:nvSpPr>
        <p:spPr>
          <a:xfrm>
            <a:off x="533368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AAE3C4-35E1-9E9C-E410-8D4C00D0FCA2}"/>
              </a:ext>
            </a:extLst>
          </p:cNvPr>
          <p:cNvSpPr txBox="1"/>
          <p:nvPr/>
        </p:nvSpPr>
        <p:spPr>
          <a:xfrm>
            <a:off x="688087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LINK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8" name="Rectangle : avec coin rogné 7">
            <a:extLst>
              <a:ext uri="{FF2B5EF4-FFF2-40B4-BE49-F238E27FC236}">
                <a16:creationId xmlns:a16="http://schemas.microsoft.com/office/drawing/2014/main" id="{1CCBB3C7-E35B-BC8D-B9C8-6C1DAF1E4661}"/>
              </a:ext>
            </a:extLst>
          </p:cNvPr>
          <p:cNvSpPr/>
          <p:nvPr/>
        </p:nvSpPr>
        <p:spPr>
          <a:xfrm>
            <a:off x="3517819" y="187799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97570-2AC5-7806-ECBE-BEDBD9FEFB34}"/>
              </a:ext>
            </a:extLst>
          </p:cNvPr>
          <p:cNvSpPr/>
          <p:nvPr/>
        </p:nvSpPr>
        <p:spPr>
          <a:xfrm>
            <a:off x="3427784" y="178291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8D99F6-DC9F-5970-8E94-3BFA16043EF5}"/>
              </a:ext>
            </a:extLst>
          </p:cNvPr>
          <p:cNvSpPr txBox="1"/>
          <p:nvPr/>
        </p:nvSpPr>
        <p:spPr>
          <a:xfrm>
            <a:off x="3582503" y="1908771"/>
            <a:ext cx="2136492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SELECT CLUE A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1" name="Rectangle : avec coin rogné 10">
            <a:extLst>
              <a:ext uri="{FF2B5EF4-FFF2-40B4-BE49-F238E27FC236}">
                <a16:creationId xmlns:a16="http://schemas.microsoft.com/office/drawing/2014/main" id="{8F205AD9-4349-5A62-5F9B-F5F72A57D4E3}"/>
              </a:ext>
            </a:extLst>
          </p:cNvPr>
          <p:cNvSpPr/>
          <p:nvPr/>
        </p:nvSpPr>
        <p:spPr>
          <a:xfrm>
            <a:off x="3517819" y="4000409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E2BA6-2607-8F0C-C2C9-E03B45F7E8F9}"/>
              </a:ext>
            </a:extLst>
          </p:cNvPr>
          <p:cNvSpPr/>
          <p:nvPr/>
        </p:nvSpPr>
        <p:spPr>
          <a:xfrm>
            <a:off x="3427784" y="3905328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67BA66-B21D-2BFB-F276-B575BD3F5063}"/>
              </a:ext>
            </a:extLst>
          </p:cNvPr>
          <p:cNvSpPr txBox="1"/>
          <p:nvPr/>
        </p:nvSpPr>
        <p:spPr>
          <a:xfrm>
            <a:off x="3582503" y="4031186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SELECT CLUE B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6" name="Rectangle : avec coin rogné 15">
            <a:extLst>
              <a:ext uri="{FF2B5EF4-FFF2-40B4-BE49-F238E27FC236}">
                <a16:creationId xmlns:a16="http://schemas.microsoft.com/office/drawing/2014/main" id="{85E037BF-8CDA-90FF-3A38-F4D16B728251}"/>
              </a:ext>
            </a:extLst>
          </p:cNvPr>
          <p:cNvSpPr/>
          <p:nvPr/>
        </p:nvSpPr>
        <p:spPr>
          <a:xfrm>
            <a:off x="6531152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E7894-8D45-E4C3-DF6B-026E51BED520}"/>
              </a:ext>
            </a:extLst>
          </p:cNvPr>
          <p:cNvSpPr/>
          <p:nvPr/>
        </p:nvSpPr>
        <p:spPr>
          <a:xfrm>
            <a:off x="6441117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7E8FAD-F286-FCB1-9092-ACBDE371FAB0}"/>
              </a:ext>
            </a:extLst>
          </p:cNvPr>
          <p:cNvSpPr txBox="1"/>
          <p:nvPr/>
        </p:nvSpPr>
        <p:spPr>
          <a:xfrm>
            <a:off x="6595836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MERGE CLUES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20" name="Rectangle : avec coin rogné 19">
            <a:extLst>
              <a:ext uri="{FF2B5EF4-FFF2-40B4-BE49-F238E27FC236}">
                <a16:creationId xmlns:a16="http://schemas.microsoft.com/office/drawing/2014/main" id="{E2E0BFBB-2BAE-617E-CB75-9C20085058DE}"/>
              </a:ext>
            </a:extLst>
          </p:cNvPr>
          <p:cNvSpPr/>
          <p:nvPr/>
        </p:nvSpPr>
        <p:spPr>
          <a:xfrm>
            <a:off x="9540356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C14D0-C413-1A88-CD80-FF441A4AF756}"/>
              </a:ext>
            </a:extLst>
          </p:cNvPr>
          <p:cNvSpPr/>
          <p:nvPr/>
        </p:nvSpPr>
        <p:spPr>
          <a:xfrm>
            <a:off x="9450321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C096AFE-929D-9214-6512-845D28067755}"/>
              </a:ext>
            </a:extLst>
          </p:cNvPr>
          <p:cNvSpPr txBox="1"/>
          <p:nvPr/>
        </p:nvSpPr>
        <p:spPr>
          <a:xfrm>
            <a:off x="9605040" y="2983450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FIND SOLUTION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B90B4CEC-71B9-6B5D-7E77-55B79333DFFD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2914616" y="2367793"/>
            <a:ext cx="513168" cy="1074679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1A61966-144E-3C52-272C-E585E47206B5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2914616" y="3442472"/>
            <a:ext cx="513168" cy="1047736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8248B679-E8A7-F7C5-AB22-590E57F0B2AE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5809032" y="2367793"/>
            <a:ext cx="632085" cy="1074679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5F1D0CA5-9117-54A7-BE82-51F25F91502C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5809032" y="3442472"/>
            <a:ext cx="632085" cy="1047736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95C2E5B-E976-B26C-9D15-1F498A22CD93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4618408" y="2952673"/>
            <a:ext cx="0" cy="952655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B84175A8-4FE5-950A-43AD-873A393C96A4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8822365" y="3442472"/>
            <a:ext cx="627956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709F87C2-ECAC-35ED-50EC-D3B8D588315C}"/>
              </a:ext>
            </a:extLst>
          </p:cNvPr>
          <p:cNvCxnSpPr>
            <a:stCxn id="21" idx="2"/>
            <a:endCxn id="3" idx="2"/>
          </p:cNvCxnSpPr>
          <p:nvPr/>
        </p:nvCxnSpPr>
        <p:spPr>
          <a:xfrm rot="5400000">
            <a:off x="6182469" y="-431124"/>
            <a:ext cx="12700" cy="8916953"/>
          </a:xfrm>
          <a:prstGeom prst="bentConnector3">
            <a:avLst>
              <a:gd name="adj1" fmla="val 11925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23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Resolve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 : avec coin rogné 1">
            <a:extLst>
              <a:ext uri="{FF2B5EF4-FFF2-40B4-BE49-F238E27FC236}">
                <a16:creationId xmlns:a16="http://schemas.microsoft.com/office/drawing/2014/main" id="{BF203B18-2305-8B60-3C91-D61A7963C437}"/>
              </a:ext>
            </a:extLst>
          </p:cNvPr>
          <p:cNvSpPr/>
          <p:nvPr/>
        </p:nvSpPr>
        <p:spPr>
          <a:xfrm>
            <a:off x="623403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6518D4-A1D7-500F-A711-29BEE9AA241B}"/>
              </a:ext>
            </a:extLst>
          </p:cNvPr>
          <p:cNvSpPr/>
          <p:nvPr/>
        </p:nvSpPr>
        <p:spPr>
          <a:xfrm>
            <a:off x="533368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AAE3C4-35E1-9E9C-E410-8D4C00D0FCA2}"/>
              </a:ext>
            </a:extLst>
          </p:cNvPr>
          <p:cNvSpPr txBox="1"/>
          <p:nvPr/>
        </p:nvSpPr>
        <p:spPr>
          <a:xfrm>
            <a:off x="688087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RESOLVE	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8" name="Rectangle : avec coin rogné 7">
            <a:extLst>
              <a:ext uri="{FF2B5EF4-FFF2-40B4-BE49-F238E27FC236}">
                <a16:creationId xmlns:a16="http://schemas.microsoft.com/office/drawing/2014/main" id="{1CCBB3C7-E35B-BC8D-B9C8-6C1DAF1E4661}"/>
              </a:ext>
            </a:extLst>
          </p:cNvPr>
          <p:cNvSpPr/>
          <p:nvPr/>
        </p:nvSpPr>
        <p:spPr>
          <a:xfrm>
            <a:off x="3517819" y="187799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97570-2AC5-7806-ECBE-BEDBD9FEFB34}"/>
              </a:ext>
            </a:extLst>
          </p:cNvPr>
          <p:cNvSpPr/>
          <p:nvPr/>
        </p:nvSpPr>
        <p:spPr>
          <a:xfrm>
            <a:off x="3427784" y="178291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8D99F6-DC9F-5970-8E94-3BFA16043EF5}"/>
              </a:ext>
            </a:extLst>
          </p:cNvPr>
          <p:cNvSpPr txBox="1"/>
          <p:nvPr/>
        </p:nvSpPr>
        <p:spPr>
          <a:xfrm>
            <a:off x="3582503" y="1908771"/>
            <a:ext cx="2136492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ANALYSE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1" name="Rectangle : avec coin rogné 10">
            <a:extLst>
              <a:ext uri="{FF2B5EF4-FFF2-40B4-BE49-F238E27FC236}">
                <a16:creationId xmlns:a16="http://schemas.microsoft.com/office/drawing/2014/main" id="{8F205AD9-4349-5A62-5F9B-F5F72A57D4E3}"/>
              </a:ext>
            </a:extLst>
          </p:cNvPr>
          <p:cNvSpPr/>
          <p:nvPr/>
        </p:nvSpPr>
        <p:spPr>
          <a:xfrm>
            <a:off x="3517819" y="4000409"/>
            <a:ext cx="2201176" cy="979598"/>
          </a:xfrm>
          <a:prstGeom prst="snip1Rect">
            <a:avLst>
              <a:gd name="adj" fmla="val 21828"/>
            </a:avLst>
          </a:prstGeom>
          <a:solidFill>
            <a:srgbClr val="660708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E2BA6-2607-8F0C-C2C9-E03B45F7E8F9}"/>
              </a:ext>
            </a:extLst>
          </p:cNvPr>
          <p:cNvSpPr/>
          <p:nvPr/>
        </p:nvSpPr>
        <p:spPr>
          <a:xfrm>
            <a:off x="3427784" y="3905328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67BA66-B21D-2BFB-F276-B575BD3F5063}"/>
              </a:ext>
            </a:extLst>
          </p:cNvPr>
          <p:cNvSpPr txBox="1"/>
          <p:nvPr/>
        </p:nvSpPr>
        <p:spPr>
          <a:xfrm>
            <a:off x="3582503" y="4031186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SELECT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DRAIN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6" name="Rectangle : avec coin rogné 15">
            <a:extLst>
              <a:ext uri="{FF2B5EF4-FFF2-40B4-BE49-F238E27FC236}">
                <a16:creationId xmlns:a16="http://schemas.microsoft.com/office/drawing/2014/main" id="{85E037BF-8CDA-90FF-3A38-F4D16B728251}"/>
              </a:ext>
            </a:extLst>
          </p:cNvPr>
          <p:cNvSpPr/>
          <p:nvPr/>
        </p:nvSpPr>
        <p:spPr>
          <a:xfrm>
            <a:off x="6531152" y="187799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E7894-8D45-E4C3-DF6B-026E51BED520}"/>
              </a:ext>
            </a:extLst>
          </p:cNvPr>
          <p:cNvSpPr/>
          <p:nvPr/>
        </p:nvSpPr>
        <p:spPr>
          <a:xfrm>
            <a:off x="6441117" y="178291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7E8FAD-F286-FCB1-9092-ACBDE371FAB0}"/>
              </a:ext>
            </a:extLst>
          </p:cNvPr>
          <p:cNvSpPr txBox="1"/>
          <p:nvPr/>
        </p:nvSpPr>
        <p:spPr>
          <a:xfrm>
            <a:off x="6595836" y="1877994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USE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20" name="Rectangle : avec coin rogné 19">
            <a:extLst>
              <a:ext uri="{FF2B5EF4-FFF2-40B4-BE49-F238E27FC236}">
                <a16:creationId xmlns:a16="http://schemas.microsoft.com/office/drawing/2014/main" id="{E2E0BFBB-2BAE-617E-CB75-9C20085058DE}"/>
              </a:ext>
            </a:extLst>
          </p:cNvPr>
          <p:cNvSpPr/>
          <p:nvPr/>
        </p:nvSpPr>
        <p:spPr>
          <a:xfrm>
            <a:off x="9540356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C14D0-C413-1A88-CD80-FF441A4AF756}"/>
              </a:ext>
            </a:extLst>
          </p:cNvPr>
          <p:cNvSpPr/>
          <p:nvPr/>
        </p:nvSpPr>
        <p:spPr>
          <a:xfrm>
            <a:off x="9450321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C096AFE-929D-9214-6512-845D28067755}"/>
              </a:ext>
            </a:extLst>
          </p:cNvPr>
          <p:cNvSpPr txBox="1"/>
          <p:nvPr/>
        </p:nvSpPr>
        <p:spPr>
          <a:xfrm>
            <a:off x="9605040" y="2983450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UNLOCK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2" name="Rectangle : avec coin rogné 11">
            <a:extLst>
              <a:ext uri="{FF2B5EF4-FFF2-40B4-BE49-F238E27FC236}">
                <a16:creationId xmlns:a16="http://schemas.microsoft.com/office/drawing/2014/main" id="{2634D3D8-9AEE-EB03-C7F2-7FD162478A2D}"/>
              </a:ext>
            </a:extLst>
          </p:cNvPr>
          <p:cNvSpPr/>
          <p:nvPr/>
        </p:nvSpPr>
        <p:spPr>
          <a:xfrm>
            <a:off x="6533630" y="4002139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8F15B8-A0AC-BDEF-AE07-BD8F51B7F73A}"/>
              </a:ext>
            </a:extLst>
          </p:cNvPr>
          <p:cNvSpPr/>
          <p:nvPr/>
        </p:nvSpPr>
        <p:spPr>
          <a:xfrm>
            <a:off x="6443595" y="3907058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1827C5-5849-84B7-3993-84ACF6312C40}"/>
              </a:ext>
            </a:extLst>
          </p:cNvPr>
          <p:cNvSpPr txBox="1"/>
          <p:nvPr/>
        </p:nvSpPr>
        <p:spPr>
          <a:xfrm>
            <a:off x="6598314" y="4002139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MANIPULE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28881D4B-99CD-EC73-D168-41D5ED65044F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2914616" y="2367793"/>
            <a:ext cx="513168" cy="1074679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6B489754-9E19-DFE9-A271-DBF5DD809BA0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2914616" y="3442472"/>
            <a:ext cx="513168" cy="1047736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A10EB76-C065-E509-F794-F182438B48F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4618408" y="2952673"/>
            <a:ext cx="0" cy="952655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B66B85AB-B065-749A-280C-E29292E719F4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5809032" y="2367793"/>
            <a:ext cx="632085" cy="2122415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185B8CC-8772-2457-41B1-84808886C0F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809032" y="4490208"/>
            <a:ext cx="634563" cy="173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02448AC7-CC02-5708-AC79-CF94315C51BD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flipV="1">
            <a:off x="8824843" y="3442472"/>
            <a:ext cx="625478" cy="1049466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37053DA5-E035-752D-D706-954C575EE603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8822365" y="2367793"/>
            <a:ext cx="627956" cy="1074679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0A0D5E7C-B8D5-88D6-C376-A24B6C2115BB}"/>
              </a:ext>
            </a:extLst>
          </p:cNvPr>
          <p:cNvCxnSpPr>
            <a:stCxn id="21" idx="0"/>
            <a:endCxn id="9" idx="0"/>
          </p:cNvCxnSpPr>
          <p:nvPr/>
        </p:nvCxnSpPr>
        <p:spPr>
          <a:xfrm rot="16200000" flipV="1">
            <a:off x="7092338" y="-691016"/>
            <a:ext cx="1074679" cy="6022537"/>
          </a:xfrm>
          <a:prstGeom prst="bentConnector3">
            <a:avLst>
              <a:gd name="adj1" fmla="val 141656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88CBE677-EEEC-0217-E508-C755A7686D2C}"/>
              </a:ext>
            </a:extLst>
          </p:cNvPr>
          <p:cNvCxnSpPr>
            <a:stCxn id="21" idx="2"/>
            <a:endCxn id="3" idx="2"/>
          </p:cNvCxnSpPr>
          <p:nvPr/>
        </p:nvCxnSpPr>
        <p:spPr>
          <a:xfrm rot="5400000">
            <a:off x="6182469" y="-431124"/>
            <a:ext cx="12700" cy="8916953"/>
          </a:xfrm>
          <a:prstGeom prst="bentConnector3">
            <a:avLst>
              <a:gd name="adj1" fmla="val 12450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28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32ADB22-EA8E-C612-93AA-5B06AEA3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PLAY FEATURES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73CF375-6B9C-9AA2-AE38-18667C647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Chat Noir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A11319-2DEE-E060-17E5-0D8B2B1B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83937D-D3C9-0031-8D44-E61D6E77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5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224B88A-A1F2-3EF2-A566-B3AD4BD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9" y="1186055"/>
            <a:ext cx="7044742" cy="495675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Exploration</a:t>
            </a:r>
          </a:p>
        </p:txBody>
      </p:sp>
      <p:pic>
        <p:nvPicPr>
          <p:cNvPr id="2050" name="Picture 2" descr="Test : Syberia sur Nintendo Switch - Nintend'Alerts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03" y="1421343"/>
            <a:ext cx="3914775" cy="22020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2960562" y="3315628"/>
            <a:ext cx="1439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Syberia - 2002</a:t>
            </a:r>
          </a:p>
        </p:txBody>
      </p:sp>
      <p:pic>
        <p:nvPicPr>
          <p:cNvPr id="2052" name="Picture 4" descr="Скачать Resident Evil 2 (1998) &quot;Сборка PC Classic Rebirth + HD textures&quot; -  Графика">
            <a:extLst>
              <a:ext uri="{FF2B5EF4-FFF2-40B4-BE49-F238E27FC236}">
                <a16:creationId xmlns:a16="http://schemas.microsoft.com/office/drawing/2014/main" id="{7D514A06-1EDF-FCAB-2233-4B19EF186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98" y="3930257"/>
            <a:ext cx="2936080" cy="2202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E5B6F9-2E96-EF09-BFA3-152984D544BC}"/>
              </a:ext>
            </a:extLst>
          </p:cNvPr>
          <p:cNvSpPr txBox="1"/>
          <p:nvPr/>
        </p:nvSpPr>
        <p:spPr>
          <a:xfrm>
            <a:off x="2367449" y="5824540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Resident Evil 2 - 1998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5482423" y="2007577"/>
            <a:ext cx="524527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708"/>
                </a:solidFill>
                <a:latin typeface="Montserrat Medium" pitchFamily="2" charset="0"/>
              </a:rPr>
              <a:t>Exploration</a:t>
            </a:r>
            <a:endParaRPr lang="en-US" dirty="0">
              <a:solidFill>
                <a:srgbClr val="660708"/>
              </a:solidFill>
              <a:latin typeface="Montserrat Medium" pitchFamily="2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The exploration in “Le chat noir” is using a fixed camera in the scene. The character can explore is environment only by walking. </a:t>
            </a:r>
          </a:p>
          <a:p>
            <a:pPr algn="just"/>
            <a:endParaRPr lang="en-US" dirty="0">
              <a:latin typeface="Montserrat Medium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By exploring, the character can find specific elements in the scene to interact with. There are highlighted to orient the player in a direction.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9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224B88A-A1F2-3EF2-A566-B3AD4BD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8" y="1175563"/>
            <a:ext cx="7044742" cy="495675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Interaction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1675" y="1421344"/>
            <a:ext cx="3914775" cy="220206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9772532" y="3315628"/>
            <a:ext cx="2133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Sherlock Holms - 2016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514A06-1EDF-FCAB-2233-4B19EF186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1675" y="3930257"/>
            <a:ext cx="3914775" cy="220487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E5B6F9-2E96-EF09-BFA3-152984D544BC}"/>
              </a:ext>
            </a:extLst>
          </p:cNvPr>
          <p:cNvSpPr txBox="1"/>
          <p:nvPr/>
        </p:nvSpPr>
        <p:spPr>
          <a:xfrm>
            <a:off x="9761311" y="3925497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The Devil in me - 2022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1081582" y="1997085"/>
            <a:ext cx="5245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708"/>
                </a:solidFill>
                <a:latin typeface="Montserrat Medium" pitchFamily="2" charset="0"/>
              </a:rPr>
              <a:t>Interaction</a:t>
            </a:r>
            <a:endParaRPr lang="en-US" dirty="0">
              <a:solidFill>
                <a:srgbClr val="660708"/>
              </a:solidFill>
              <a:latin typeface="Montserrat Medium" pitchFamily="2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The character can interact with its environment to engage a puzzle or change his point of view to a closer one. 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9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224B88A-A1F2-3EF2-A566-B3AD4BD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9" y="1186055"/>
            <a:ext cx="7044742" cy="495675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Analyze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603" y="1421343"/>
            <a:ext cx="3914775" cy="2202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2875603" y="3315628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L.A. Noire - 2011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514A06-1EDF-FCAB-2233-4B19EF186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6470" y="3930257"/>
            <a:ext cx="2931736" cy="2202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E5B6F9-2E96-EF09-BFA3-152984D544BC}"/>
              </a:ext>
            </a:extLst>
          </p:cNvPr>
          <p:cNvSpPr txBox="1"/>
          <p:nvPr/>
        </p:nvSpPr>
        <p:spPr>
          <a:xfrm>
            <a:off x="2606296" y="5824540"/>
            <a:ext cx="1794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The Room 2 - 2013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5482423" y="2007577"/>
            <a:ext cx="5245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708"/>
                </a:solidFill>
                <a:latin typeface="Montserrat Medium" pitchFamily="2" charset="0"/>
              </a:rPr>
              <a:t>Analyze</a:t>
            </a:r>
            <a:endParaRPr lang="en-US" dirty="0">
              <a:solidFill>
                <a:srgbClr val="660708"/>
              </a:solidFill>
              <a:latin typeface="Montserrat Medium" pitchFamily="2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Every object in the character inventory can be analyzed to find Informations or resolve puzzle(s).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3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224B88A-A1F2-3EF2-A566-B3AD4BD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8" y="1175563"/>
            <a:ext cx="7044742" cy="495675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Puzzles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1675" y="1520242"/>
            <a:ext cx="3914775" cy="20042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10113972" y="3237567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The Room 3 - 2015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514A06-1EDF-FCAB-2233-4B19EF186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1675" y="3932828"/>
            <a:ext cx="3914775" cy="21997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E5B6F9-2E96-EF09-BFA3-152984D544BC}"/>
              </a:ext>
            </a:extLst>
          </p:cNvPr>
          <p:cNvSpPr txBox="1"/>
          <p:nvPr/>
        </p:nvSpPr>
        <p:spPr>
          <a:xfrm>
            <a:off x="10372055" y="5842593"/>
            <a:ext cx="1534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Syberia 3 - 2017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1081582" y="1997085"/>
            <a:ext cx="52452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708"/>
                </a:solidFill>
                <a:latin typeface="Montserrat Medium" pitchFamily="2" charset="0"/>
              </a:rPr>
              <a:t>Puzzles</a:t>
            </a:r>
            <a:endParaRPr lang="en-US" dirty="0">
              <a:solidFill>
                <a:srgbClr val="660708"/>
              </a:solidFill>
              <a:latin typeface="Montserrat Medium" pitchFamily="2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The Player must complete some puzzles to unlock new rooms and discover more elements to reconstruct the past of her family.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2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224B88A-A1F2-3EF2-A566-B3AD4BD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9" y="1186055"/>
            <a:ext cx="7044742" cy="495675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Storyline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604" y="2634389"/>
            <a:ext cx="3914773" cy="2202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2266460" y="4528674"/>
            <a:ext cx="2133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Sherlock Holms - 2016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5482423" y="2007577"/>
            <a:ext cx="52452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708"/>
                </a:solidFill>
                <a:latin typeface="Montserrat Medium" pitchFamily="2" charset="0"/>
              </a:rPr>
              <a:t>Storyline</a:t>
            </a:r>
            <a:endParaRPr lang="en-US" dirty="0">
              <a:solidFill>
                <a:srgbClr val="660708"/>
              </a:solidFill>
              <a:latin typeface="Montserrat Medium" pitchFamily="2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The main objective of the character is to complete and understand the story of her family by find important element of the story.</a:t>
            </a:r>
          </a:p>
          <a:p>
            <a:pPr algn="just"/>
            <a:r>
              <a:rPr lang="en-US" dirty="0">
                <a:latin typeface="Montserrat Medium" pitchFamily="2" charset="0"/>
              </a:rPr>
              <a:t>Each points of the story can be added by link 2 specific elements or find a new one.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5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32ADB22-EA8E-C612-93AA-5B06AEA3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GAME LOOP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73CF375-6B9C-9AA2-AE38-18667C647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Chat Noir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A11319-2DEE-E060-17E5-0D8B2B1B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83937D-D3C9-0031-8D44-E61D6E77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avec coin rogné 40">
            <a:extLst>
              <a:ext uri="{FF2B5EF4-FFF2-40B4-BE49-F238E27FC236}">
                <a16:creationId xmlns:a16="http://schemas.microsoft.com/office/drawing/2014/main" id="{8F30AE18-46B1-F27F-F1B1-1FBF4F13BB12}"/>
              </a:ext>
            </a:extLst>
          </p:cNvPr>
          <p:cNvSpPr/>
          <p:nvPr/>
        </p:nvSpPr>
        <p:spPr>
          <a:xfrm>
            <a:off x="4755122" y="2875268"/>
            <a:ext cx="2381250" cy="1107461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 : avec coin rogné 41">
            <a:extLst>
              <a:ext uri="{FF2B5EF4-FFF2-40B4-BE49-F238E27FC236}">
                <a16:creationId xmlns:a16="http://schemas.microsoft.com/office/drawing/2014/main" id="{0CB865E2-E76E-0A27-17FC-AD6FC47A3B69}"/>
              </a:ext>
            </a:extLst>
          </p:cNvPr>
          <p:cNvSpPr/>
          <p:nvPr/>
        </p:nvSpPr>
        <p:spPr>
          <a:xfrm>
            <a:off x="8492917" y="1667355"/>
            <a:ext cx="2381250" cy="1107461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 : avec coin rogné 42">
            <a:extLst>
              <a:ext uri="{FF2B5EF4-FFF2-40B4-BE49-F238E27FC236}">
                <a16:creationId xmlns:a16="http://schemas.microsoft.com/office/drawing/2014/main" id="{6D8A8A29-04CE-FD77-98DF-7C1E1A42D0F9}"/>
              </a:ext>
            </a:extLst>
          </p:cNvPr>
          <p:cNvSpPr/>
          <p:nvPr/>
        </p:nvSpPr>
        <p:spPr>
          <a:xfrm>
            <a:off x="8492917" y="4076687"/>
            <a:ext cx="2381250" cy="1107461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 : avec coin rogné 38">
            <a:extLst>
              <a:ext uri="{FF2B5EF4-FFF2-40B4-BE49-F238E27FC236}">
                <a16:creationId xmlns:a16="http://schemas.microsoft.com/office/drawing/2014/main" id="{F4A8AB26-4727-49A4-3B85-6F9997130070}"/>
              </a:ext>
            </a:extLst>
          </p:cNvPr>
          <p:cNvSpPr/>
          <p:nvPr/>
        </p:nvSpPr>
        <p:spPr>
          <a:xfrm>
            <a:off x="923308" y="2875268"/>
            <a:ext cx="2381250" cy="1107461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Core Game Loop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47232-D8C5-6C38-E57A-812B21D4A811}"/>
              </a:ext>
            </a:extLst>
          </p:cNvPr>
          <p:cNvSpPr/>
          <p:nvPr/>
        </p:nvSpPr>
        <p:spPr>
          <a:xfrm>
            <a:off x="825907" y="2767779"/>
            <a:ext cx="2576054" cy="132244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65872-8B2C-63BF-EA5A-C25906F2EAB8}"/>
              </a:ext>
            </a:extLst>
          </p:cNvPr>
          <p:cNvSpPr/>
          <p:nvPr/>
        </p:nvSpPr>
        <p:spPr>
          <a:xfrm>
            <a:off x="4654957" y="2767779"/>
            <a:ext cx="2576054" cy="132244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44679-6226-BF73-E13A-3D5B5FFA5209}"/>
              </a:ext>
            </a:extLst>
          </p:cNvPr>
          <p:cNvSpPr/>
          <p:nvPr/>
        </p:nvSpPr>
        <p:spPr>
          <a:xfrm>
            <a:off x="8395515" y="1560868"/>
            <a:ext cx="2576054" cy="132244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D1C82F-1EF6-AA9A-01D7-31A9ADA1FF94}"/>
              </a:ext>
            </a:extLst>
          </p:cNvPr>
          <p:cNvSpPr/>
          <p:nvPr/>
        </p:nvSpPr>
        <p:spPr>
          <a:xfrm>
            <a:off x="8395515" y="3974689"/>
            <a:ext cx="2576054" cy="132244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EE974C-1110-BC15-938E-0701387973EB}"/>
              </a:ext>
            </a:extLst>
          </p:cNvPr>
          <p:cNvSpPr txBox="1"/>
          <p:nvPr/>
        </p:nvSpPr>
        <p:spPr>
          <a:xfrm>
            <a:off x="1782556" y="2934446"/>
            <a:ext cx="1438275" cy="1014209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B1A7A6"/>
                </a:solidFill>
                <a:latin typeface="Midspicy" panose="02000500000000000000" pitchFamily="2" charset="0"/>
              </a:rPr>
              <a:t>EXPLORE</a:t>
            </a:r>
          </a:p>
          <a:p>
            <a:pPr algn="r"/>
            <a:r>
              <a:rPr lang="en-US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36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7E5256-4F12-5075-979D-634A2CF69A29}"/>
              </a:ext>
            </a:extLst>
          </p:cNvPr>
          <p:cNvSpPr txBox="1"/>
          <p:nvPr/>
        </p:nvSpPr>
        <p:spPr>
          <a:xfrm>
            <a:off x="5343526" y="2937284"/>
            <a:ext cx="1662110" cy="983431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B1A7A6"/>
                </a:solidFill>
                <a:latin typeface="Midspicy" panose="02000500000000000000" pitchFamily="2" charset="0"/>
              </a:rPr>
              <a:t>INTERACT</a:t>
            </a:r>
          </a:p>
          <a:p>
            <a:pPr algn="r"/>
            <a:r>
              <a:rPr lang="en-US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EB042A-5146-3C0E-73D7-95B8F5348501}"/>
              </a:ext>
            </a:extLst>
          </p:cNvPr>
          <p:cNvSpPr txBox="1"/>
          <p:nvPr/>
        </p:nvSpPr>
        <p:spPr>
          <a:xfrm>
            <a:off x="9038122" y="4144194"/>
            <a:ext cx="1662110" cy="983431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B1A7A6"/>
                </a:solidFill>
                <a:latin typeface="Midspicy" panose="02000500000000000000" pitchFamily="2" charset="0"/>
              </a:rPr>
              <a:t>LINK</a:t>
            </a:r>
          </a:p>
          <a:p>
            <a:pPr algn="r"/>
            <a:r>
              <a:rPr lang="en-US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0470A3-57B1-87FA-1FA7-B69B4CFA7297}"/>
              </a:ext>
            </a:extLst>
          </p:cNvPr>
          <p:cNvSpPr txBox="1"/>
          <p:nvPr/>
        </p:nvSpPr>
        <p:spPr>
          <a:xfrm>
            <a:off x="9038122" y="1730373"/>
            <a:ext cx="1662110" cy="983431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B1A7A6"/>
                </a:solidFill>
                <a:latin typeface="Midspicy" panose="02000500000000000000" pitchFamily="2" charset="0"/>
              </a:rPr>
              <a:t>RESOLVE</a:t>
            </a:r>
          </a:p>
          <a:p>
            <a:pPr algn="r"/>
            <a:r>
              <a:rPr lang="en-US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63D225A-125A-DD14-04AF-E427796D78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42" y="3158999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A397A68-0FEE-E308-8159-76A09D2658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2" y="1952088"/>
            <a:ext cx="540000" cy="540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3EFD414-4236-C4D1-8F04-6D6F6DC503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2" y="4365909"/>
            <a:ext cx="540000" cy="540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A056AB3-776E-D1A0-E4F5-436D5576E58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2" y="3158999"/>
            <a:ext cx="540000" cy="5400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5CDD1797-765B-FCA3-2E3B-D3510382023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401961" y="3428999"/>
            <a:ext cx="1252996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E4D36E90-F758-B157-7352-5E5410247ECF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231011" y="2222088"/>
            <a:ext cx="1164504" cy="1206911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B2F049D2-F761-2233-C75F-AC3479D4E183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7231011" y="3428999"/>
            <a:ext cx="1164504" cy="1206910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586C5BDC-FFEE-931C-E422-A73F64632558}"/>
              </a:ext>
            </a:extLst>
          </p:cNvPr>
          <p:cNvCxnSpPr>
            <a:cxnSpLocks/>
            <a:stCxn id="13" idx="2"/>
            <a:endCxn id="8" idx="2"/>
          </p:cNvCxnSpPr>
          <p:nvPr/>
        </p:nvCxnSpPr>
        <p:spPr>
          <a:xfrm rot="5400000" flipH="1">
            <a:off x="5295283" y="908870"/>
            <a:ext cx="1206910" cy="7569608"/>
          </a:xfrm>
          <a:prstGeom prst="bentConnector3">
            <a:avLst>
              <a:gd name="adj1" fmla="val -18941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3775D14B-A7F8-3B61-6012-FC9D99BD7FFD}"/>
              </a:ext>
            </a:extLst>
          </p:cNvPr>
          <p:cNvCxnSpPr>
            <a:cxnSpLocks/>
            <a:stCxn id="11" idx="0"/>
            <a:endCxn id="8" idx="0"/>
          </p:cNvCxnSpPr>
          <p:nvPr/>
        </p:nvCxnSpPr>
        <p:spPr>
          <a:xfrm rot="16200000" flipH="1" flipV="1">
            <a:off x="5295282" y="-1620481"/>
            <a:ext cx="1206911" cy="7569608"/>
          </a:xfrm>
          <a:prstGeom prst="bentConnector3">
            <a:avLst>
              <a:gd name="adj1" fmla="val -18941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C193783-ECDB-1E5F-5EF6-CB8061A44CF8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9683542" y="2883308"/>
            <a:ext cx="0" cy="1091381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806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427</Words>
  <Application>Microsoft Office PowerPoint</Application>
  <PresentationFormat>Grand écran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Heading Now Trial 55 Medium</vt:lpstr>
      <vt:lpstr>Midspicy</vt:lpstr>
      <vt:lpstr>Montserrat Light</vt:lpstr>
      <vt:lpstr>Montserrat Medium</vt:lpstr>
      <vt:lpstr>Thème Office</vt:lpstr>
      <vt:lpstr>LE CHAT NOIR</vt:lpstr>
      <vt:lpstr>GAME PLAY FEATURES</vt:lpstr>
      <vt:lpstr>FEATURES - Exploration</vt:lpstr>
      <vt:lpstr>FEATURES - Interaction</vt:lpstr>
      <vt:lpstr>FEATURES - Analyze</vt:lpstr>
      <vt:lpstr>FEATURES - Puzzles</vt:lpstr>
      <vt:lpstr>FEATURES - Storyline</vt:lpstr>
      <vt:lpstr>FEATURES GAME LOOP</vt:lpstr>
      <vt:lpstr>GAME LOOP – Core Game Loop</vt:lpstr>
      <vt:lpstr>GAME LOOP – Explore</vt:lpstr>
      <vt:lpstr>GAME LOOP – Interact</vt:lpstr>
      <vt:lpstr>GAME LOOP – Link</vt:lpstr>
      <vt:lpstr>GAME LOOP – Resolve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CHAT NOIR</dc:title>
  <dc:creator>Dorian ALEXANDRE</dc:creator>
  <cp:lastModifiedBy>Dorian ALEXANDRE</cp:lastModifiedBy>
  <cp:revision>19</cp:revision>
  <dcterms:created xsi:type="dcterms:W3CDTF">2023-02-15T09:24:50Z</dcterms:created>
  <dcterms:modified xsi:type="dcterms:W3CDTF">2023-02-22T10:34:22Z</dcterms:modified>
</cp:coreProperties>
</file>